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74" r:id="rId3"/>
    <p:sldId id="257" r:id="rId4"/>
    <p:sldId id="258" r:id="rId5"/>
    <p:sldId id="261" r:id="rId6"/>
    <p:sldId id="278" r:id="rId7"/>
    <p:sldId id="262" r:id="rId8"/>
    <p:sldId id="260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0" autoAdjust="0"/>
    <p:restoredTop sz="57780" autoAdjust="0"/>
  </p:normalViewPr>
  <p:slideViewPr>
    <p:cSldViewPr snapToGrid="0">
      <p:cViewPr varScale="1">
        <p:scale>
          <a:sx n="71" d="100"/>
          <a:sy n="71" d="100"/>
        </p:scale>
        <p:origin x="23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DB189-D651-4838-A1DB-CCC8B95EA489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58DF3-459F-454A-95ED-162179105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72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8DF3-459F-454A-95ED-1621791052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04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Peter’s Comment: Add Spill containment Material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8DF3-459F-454A-95ED-1621791052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9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8DF3-459F-454A-95ED-1621791052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2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8DF3-459F-454A-95ED-1621791052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8DF3-459F-454A-95ED-1621791052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8DF3-459F-454A-95ED-1621791052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58DF3-459F-454A-95ED-1621791052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2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08071" y="670070"/>
            <a:ext cx="10038512" cy="2766528"/>
          </a:xfrm>
        </p:spPr>
        <p:txBody>
          <a:bodyPr/>
          <a:lstStyle/>
          <a:p>
            <a:r>
              <a:rPr lang="en-US" dirty="0"/>
              <a:t>Biology Laboratory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Natural Sciences Department, </a:t>
            </a:r>
            <a:r>
              <a:rPr lang="en-US" dirty="0" err="1"/>
              <a:t>LaGCC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1414538">
            <a:off x="1625600" y="4839026"/>
            <a:ext cx="721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When practiced </a:t>
            </a:r>
            <a:r>
              <a:rPr lang="en-US" sz="2800" b="1" i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safely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, Biology laboratories 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Times New Roman" pitchFamily="18" charset="0"/>
              </a:rPr>
              <a:t>are exciting, rewarding and fun!</a:t>
            </a:r>
          </a:p>
        </p:txBody>
      </p:sp>
    </p:spTree>
    <p:extLst>
      <p:ext uri="{BB962C8B-B14F-4D97-AF65-F5344CB8AC3E}">
        <p14:creationId xmlns:p14="http://schemas.microsoft.com/office/powerpoint/2010/main" val="185545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537637"/>
            <a:ext cx="10394707" cy="3311189"/>
          </a:xfrm>
        </p:spPr>
        <p:txBody>
          <a:bodyPr/>
          <a:lstStyle/>
          <a:p>
            <a:r>
              <a:rPr lang="en-US" cap="none" dirty="0" smtClean="0">
                <a:latin typeface="Arial Black" panose="020B0A04020102020204" pitchFamily="34" charset="0"/>
              </a:rPr>
              <a:t>Students </a:t>
            </a:r>
            <a:r>
              <a:rPr lang="en-US" b="1" i="1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must</a:t>
            </a:r>
            <a:r>
              <a:rPr lang="en-US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cap="none" dirty="0" smtClean="0">
                <a:latin typeface="Arial Black" panose="020B0A04020102020204" pitchFamily="34" charset="0"/>
              </a:rPr>
              <a:t>wear safety goggles </a:t>
            </a:r>
            <a:br>
              <a:rPr lang="en-US" cap="none" dirty="0" smtClean="0">
                <a:latin typeface="Arial Black" panose="020B0A04020102020204" pitchFamily="34" charset="0"/>
              </a:rPr>
            </a:br>
            <a:r>
              <a:rPr lang="en-US" cap="none" dirty="0" smtClean="0">
                <a:latin typeface="Arial Black" panose="020B0A04020102020204" pitchFamily="34" charset="0"/>
              </a:rPr>
              <a:t>when working with chemicals at all times.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795" y="2238395"/>
            <a:ext cx="3627888" cy="25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6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25" y="109817"/>
            <a:ext cx="10495830" cy="1151965"/>
          </a:xfrm>
        </p:spPr>
        <p:txBody>
          <a:bodyPr>
            <a:noAutofit/>
          </a:bodyPr>
          <a:lstStyle/>
          <a:p>
            <a:r>
              <a:rPr lang="en-US" sz="4400" dirty="0"/>
              <a:t>Accidents Happen but they are Preventable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050" t="4784" r="4546" b="4317"/>
          <a:stretch/>
        </p:blipFill>
        <p:spPr bwMode="auto">
          <a:xfrm>
            <a:off x="1583140" y="1261782"/>
            <a:ext cx="7424381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59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576618"/>
            <a:ext cx="10396882" cy="1151965"/>
          </a:xfrm>
        </p:spPr>
        <p:txBody>
          <a:bodyPr/>
          <a:lstStyle/>
          <a:p>
            <a:r>
              <a:rPr lang="en-US" dirty="0"/>
              <a:t>General Laboratory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91441"/>
            <a:ext cx="10394707" cy="3646002"/>
          </a:xfrm>
        </p:spPr>
        <p:txBody>
          <a:bodyPr>
            <a:normAutofit fontScale="92500" lnSpcReduction="10000"/>
          </a:bodyPr>
          <a:lstStyle/>
          <a:p>
            <a:r>
              <a:rPr lang="en-US" sz="2200" cap="none" dirty="0" smtClean="0">
                <a:latin typeface="Arial Black" panose="020B0A04020102020204" pitchFamily="34" charset="0"/>
              </a:rPr>
              <a:t>Know the locations of laboratory safety features including: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Fire extinguishers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Fire blankets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Emergency exits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Safety showers 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Eyewash stations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First aid kits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Fume hoods</a:t>
            </a:r>
          </a:p>
          <a:p>
            <a:pPr lvl="1"/>
            <a:r>
              <a:rPr lang="en-US" sz="2200" cap="none" dirty="0" smtClean="0">
                <a:latin typeface="Arial Black" panose="020B0A04020102020204" pitchFamily="34" charset="0"/>
              </a:rPr>
              <a:t>Spill control kit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4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605" y="699448"/>
            <a:ext cx="10396882" cy="1151965"/>
          </a:xfrm>
        </p:spPr>
        <p:txBody>
          <a:bodyPr/>
          <a:lstStyle/>
          <a:p>
            <a:r>
              <a:rPr lang="en-US" dirty="0"/>
              <a:t>Food and drinks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1605" y="1690958"/>
            <a:ext cx="11358018" cy="3635937"/>
          </a:xfrm>
        </p:spPr>
        <p:txBody>
          <a:bodyPr>
            <a:normAutofit fontScale="25000" lnSpcReduction="20000"/>
          </a:bodyPr>
          <a:lstStyle/>
          <a:p>
            <a:pPr marL="228600" lvl="2">
              <a:spcBef>
                <a:spcPts val="1000"/>
              </a:spcBef>
            </a:pPr>
            <a:endParaRPr lang="en-US" dirty="0">
              <a:latin typeface="Arial Black" panose="020B0A04020102020204" pitchFamily="34" charset="0"/>
            </a:endParaRPr>
          </a:p>
          <a:p>
            <a:pPr marL="228600" lvl="2">
              <a:spcBef>
                <a:spcPts val="1000"/>
              </a:spcBef>
            </a:pPr>
            <a:endParaRPr lang="en-US" sz="7200" dirty="0">
              <a:latin typeface="Arial Black" panose="020B0A04020102020204" pitchFamily="34" charset="0"/>
            </a:endParaRPr>
          </a:p>
          <a:p>
            <a:pPr marL="228600" lvl="2">
              <a:spcBef>
                <a:spcPts val="1000"/>
              </a:spcBef>
            </a:pPr>
            <a:r>
              <a:rPr lang="en-US" sz="8000" cap="none" dirty="0" smtClean="0">
                <a:latin typeface="Arial Black" panose="020B0A04020102020204" pitchFamily="34" charset="0"/>
              </a:rPr>
              <a:t>NO eating (includes gum and candy) and/or drinking</a:t>
            </a:r>
            <a:r>
              <a:rPr lang="en-US" sz="8000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en-US" sz="8000" cap="none" dirty="0" smtClean="0">
                <a:latin typeface="Arial Black" panose="020B0A04020102020204" pitchFamily="34" charset="0"/>
              </a:rPr>
              <a:t> in the laboratories.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sz="8000" cap="none" dirty="0" smtClean="0">
              <a:latin typeface="Arial Black" panose="020B0A04020102020204" pitchFamily="34" charset="0"/>
            </a:endParaRPr>
          </a:p>
          <a:p>
            <a:pPr marL="228600" lvl="2">
              <a:spcBef>
                <a:spcPts val="1000"/>
              </a:spcBef>
            </a:pPr>
            <a:r>
              <a:rPr lang="en-US" sz="8000" cap="none" dirty="0" smtClean="0">
                <a:latin typeface="Arial Black" panose="020B0A04020102020204" pitchFamily="34" charset="0"/>
              </a:rPr>
              <a:t>All food and beverages</a:t>
            </a:r>
            <a:r>
              <a:rPr lang="en-US" sz="8000" i="1" cap="none" dirty="0" smtClean="0">
                <a:latin typeface="Arial Black" panose="020B0A04020102020204" pitchFamily="34" charset="0"/>
              </a:rPr>
              <a:t> must </a:t>
            </a:r>
            <a:r>
              <a:rPr lang="en-US" sz="8000" cap="none" dirty="0" smtClean="0">
                <a:latin typeface="Arial Black" panose="020B0A04020102020204" pitchFamily="34" charset="0"/>
              </a:rPr>
              <a:t>be out of sight at all times.</a:t>
            </a:r>
          </a:p>
          <a:p>
            <a:pPr marL="0" lvl="2" indent="0">
              <a:spcBef>
                <a:spcPts val="1000"/>
              </a:spcBef>
              <a:buNone/>
            </a:pPr>
            <a:endParaRPr lang="en-US" sz="8000" cap="none" dirty="0" smtClean="0">
              <a:latin typeface="Arial Black" panose="020B0A04020102020204" pitchFamily="34" charset="0"/>
            </a:endParaRPr>
          </a:p>
          <a:p>
            <a:r>
              <a:rPr lang="en-US" sz="8000" cap="none" dirty="0" smtClean="0">
                <a:latin typeface="Arial Black" panose="020B0A04020102020204" pitchFamily="34" charset="0"/>
              </a:rPr>
              <a:t>Do not dispose of food/beverages in the laboratory waste bin.</a:t>
            </a:r>
          </a:p>
          <a:p>
            <a:endParaRPr lang="en-US" sz="6400" cap="none" dirty="0" smtClean="0">
              <a:latin typeface="Arial Black" panose="020B0A04020102020204" pitchFamily="34" charset="0"/>
            </a:endParaRPr>
          </a:p>
          <a:p>
            <a:endParaRPr lang="en-US" sz="1400" cap="none" dirty="0" smtClean="0">
              <a:latin typeface="Arial Black" panose="020B0A04020102020204" pitchFamily="34" charset="0"/>
            </a:endParaRPr>
          </a:p>
          <a:p>
            <a:r>
              <a:rPr lang="en-US" sz="6000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Including water bottles!</a:t>
            </a:r>
            <a:endParaRPr lang="en-US" sz="1400" cap="none" dirty="0" smtClean="0">
              <a:latin typeface="Arial Black" panose="020B0A04020102020204" pitchFamily="34" charset="0"/>
            </a:endParaRPr>
          </a:p>
          <a:p>
            <a:endParaRPr lang="en-US" sz="1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346" y="3623848"/>
            <a:ext cx="1708277" cy="196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87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 attire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5611" y="-58057"/>
            <a:ext cx="10294896" cy="5374585"/>
          </a:xfrm>
        </p:spPr>
        <p:txBody>
          <a:bodyPr>
            <a:normAutofit lnSpcReduction="10000"/>
          </a:bodyPr>
          <a:lstStyle/>
          <a:p>
            <a:pPr marL="228600" lvl="2">
              <a:spcBef>
                <a:spcPts val="1000"/>
              </a:spcBef>
            </a:pPr>
            <a:endParaRPr lang="en-US" dirty="0">
              <a:latin typeface="Arial Black" panose="020B0A04020102020204" pitchFamily="34" charset="0"/>
            </a:endParaRPr>
          </a:p>
          <a:p>
            <a:pPr marL="228600" lvl="2">
              <a:spcBef>
                <a:spcPts val="1000"/>
              </a:spcBef>
            </a:pPr>
            <a:endParaRPr lang="en-US" dirty="0">
              <a:latin typeface="Arial Black" panose="020B0A04020102020204" pitchFamily="34" charset="0"/>
            </a:endParaRPr>
          </a:p>
          <a:p>
            <a:pPr marL="228600" lvl="2">
              <a:spcBef>
                <a:spcPts val="1000"/>
              </a:spcBef>
            </a:pPr>
            <a:endParaRPr lang="en-US" dirty="0">
              <a:latin typeface="Arial Black" panose="020B0A04020102020204" pitchFamily="34" charset="0"/>
            </a:endParaRPr>
          </a:p>
          <a:p>
            <a:pPr marL="228600" lvl="2">
              <a:spcBef>
                <a:spcPts val="1000"/>
              </a:spcBef>
            </a:pPr>
            <a:endParaRPr lang="en-US" sz="1800" dirty="0">
              <a:latin typeface="Arial Black" panose="020B0A04020102020204" pitchFamily="34" charset="0"/>
            </a:endParaRPr>
          </a:p>
          <a:p>
            <a:pPr marL="0" lvl="2" indent="0">
              <a:spcBef>
                <a:spcPts val="1000"/>
              </a:spcBef>
              <a:buNone/>
            </a:pPr>
            <a:endParaRPr lang="en-US" sz="2000" dirty="0">
              <a:latin typeface="Arial Black" panose="020B0A04020102020204" pitchFamily="34" charset="0"/>
            </a:endParaRPr>
          </a:p>
          <a:p>
            <a:pPr marL="0" lvl="2" indent="0">
              <a:spcBef>
                <a:spcPts val="1000"/>
              </a:spcBef>
              <a:buNone/>
            </a:pPr>
            <a:r>
              <a:rPr lang="en-US" sz="2000" i="1" u="sng" cap="none" dirty="0" smtClean="0">
                <a:latin typeface="Arial Black" panose="020B0A04020102020204" pitchFamily="34" charset="0"/>
              </a:rPr>
              <a:t>Non-compliant students will be asked to leave the laboratory </a:t>
            </a:r>
          </a:p>
          <a:p>
            <a:pPr marL="228600" lvl="2">
              <a:spcBef>
                <a:spcPts val="1000"/>
              </a:spcBef>
            </a:pPr>
            <a:r>
              <a:rPr lang="en-US" sz="2000" cap="none" dirty="0" smtClean="0">
                <a:latin typeface="Arial Black" panose="020B0A04020102020204" pitchFamily="34" charset="0"/>
              </a:rPr>
              <a:t>Limit skin exposure</a:t>
            </a:r>
            <a:endParaRPr lang="en-US" sz="2000" b="1" cap="none" dirty="0" smtClean="0">
              <a:latin typeface="Arial Black" panose="020B0A04020102020204" pitchFamily="34" charset="0"/>
            </a:endParaRPr>
          </a:p>
          <a:p>
            <a:pPr marL="2057400" lvl="6">
              <a:spcBef>
                <a:spcPts val="1000"/>
              </a:spcBef>
            </a:pPr>
            <a:r>
              <a:rPr lang="en-US" sz="2000" cap="none" dirty="0" smtClean="0">
                <a:latin typeface="Arial Black" panose="020B0A04020102020204" pitchFamily="34" charset="0"/>
              </a:rPr>
              <a:t>Shorts</a:t>
            </a:r>
          </a:p>
          <a:p>
            <a:pPr marL="2057400" lvl="6">
              <a:spcBef>
                <a:spcPts val="1000"/>
              </a:spcBef>
            </a:pPr>
            <a:r>
              <a:rPr lang="en-US" sz="2000" cap="none" dirty="0" smtClean="0">
                <a:latin typeface="Arial Black" panose="020B0A04020102020204" pitchFamily="34" charset="0"/>
              </a:rPr>
              <a:t>Sleeveless shirts </a:t>
            </a:r>
            <a:r>
              <a:rPr lang="en-US" sz="2000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 </a:t>
            </a:r>
            <a:r>
              <a:rPr lang="en-US" sz="2000" cap="none" dirty="0" smtClean="0">
                <a:latin typeface="Arial Black" panose="020B0A04020102020204" pitchFamily="34" charset="0"/>
              </a:rPr>
              <a:t>(tank tops, and crop tops, etc.) </a:t>
            </a:r>
          </a:p>
          <a:p>
            <a:pPr marL="2057400" lvl="6">
              <a:spcBef>
                <a:spcPts val="1000"/>
              </a:spcBef>
            </a:pPr>
            <a:r>
              <a:rPr lang="en-US" sz="2000" cap="none" dirty="0" smtClean="0">
                <a:latin typeface="Arial Black" panose="020B0A04020102020204" pitchFamily="34" charset="0"/>
              </a:rPr>
              <a:t>Skirts or dresses shorter than calf length </a:t>
            </a:r>
          </a:p>
          <a:p>
            <a:pPr marL="685800" lvl="3">
              <a:spcBef>
                <a:spcPts val="1000"/>
              </a:spcBef>
            </a:pPr>
            <a:endParaRPr lang="en-US" sz="2000" cap="none" dirty="0" smtClean="0">
              <a:latin typeface="Arial Black" panose="020B0A04020102020204" pitchFamily="34" charset="0"/>
            </a:endParaRPr>
          </a:p>
          <a:p>
            <a:pPr marL="457200" lvl="3" indent="0">
              <a:spcBef>
                <a:spcPts val="1000"/>
              </a:spcBef>
              <a:buNone/>
            </a:pPr>
            <a:r>
              <a:rPr lang="en-US" sz="2000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en-US" sz="2000" cap="none" dirty="0" smtClean="0">
                <a:latin typeface="Arial Black" panose="020B0A04020102020204" pitchFamily="34" charset="0"/>
              </a:rPr>
              <a:t>lab coats may be worn to cover upper body skin exposure only.</a:t>
            </a:r>
          </a:p>
          <a:p>
            <a:pPr marL="457200" lvl="3" indent="0">
              <a:spcBef>
                <a:spcPts val="1000"/>
              </a:spcBef>
              <a:buNone/>
            </a:pPr>
            <a:endParaRPr lang="en-US" sz="16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7135072" y="3878564"/>
            <a:ext cx="1610436" cy="136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884242" y="4823399"/>
            <a:ext cx="1250830" cy="8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68" y="2434681"/>
            <a:ext cx="1457531" cy="1457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104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59" y="376816"/>
            <a:ext cx="10396882" cy="1151965"/>
          </a:xfrm>
        </p:spPr>
        <p:txBody>
          <a:bodyPr/>
          <a:lstStyle/>
          <a:p>
            <a:r>
              <a:rPr lang="en-US" dirty="0"/>
              <a:t>Proper attire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86572" y="438837"/>
            <a:ext cx="10394707" cy="3413082"/>
          </a:xfrm>
        </p:spPr>
        <p:txBody>
          <a:bodyPr>
            <a:normAutofit/>
          </a:bodyPr>
          <a:lstStyle/>
          <a:p>
            <a:pPr lvl="2"/>
            <a:r>
              <a:rPr lang="en-US" sz="2000" cap="none" dirty="0" smtClean="0">
                <a:latin typeface="Arial Black" panose="020B0A04020102020204" pitchFamily="34" charset="0"/>
              </a:rPr>
              <a:t>Shoes must enclose the entire foot (</a:t>
            </a:r>
            <a:r>
              <a:rPr lang="en-US" sz="2000" b="1" cap="none" dirty="0" smtClean="0">
                <a:latin typeface="Arial Black" panose="020B0A04020102020204" pitchFamily="34" charset="0"/>
              </a:rPr>
              <a:t>NO</a:t>
            </a:r>
            <a:r>
              <a:rPr lang="en-US" sz="2000" cap="none" dirty="0" smtClean="0">
                <a:latin typeface="Arial Black" panose="020B0A04020102020204" pitchFamily="34" charset="0"/>
              </a:rPr>
              <a:t> sandals, crocs, slippers, or flats).</a:t>
            </a:r>
            <a:endParaRPr lang="en-US" sz="2000" cap="none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25297" y="2524207"/>
            <a:ext cx="609540" cy="554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8" y="2772754"/>
            <a:ext cx="7750628" cy="280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 foot with fla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35469" y="2862840"/>
            <a:ext cx="1821059" cy="122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135470" y="2862840"/>
            <a:ext cx="1821058" cy="12204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35469" y="2862840"/>
            <a:ext cx="1821059" cy="12204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553212" y="4292082"/>
            <a:ext cx="990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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62907" y="4240666"/>
            <a:ext cx="990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1026" name="Picture 2" descr="Izzy Boot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1298" y="4174834"/>
            <a:ext cx="1786746" cy="134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484827" y="4345015"/>
            <a:ext cx="9909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00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</a:t>
            </a:r>
          </a:p>
        </p:txBody>
      </p:sp>
      <p:pic>
        <p:nvPicPr>
          <p:cNvPr id="4" name="Picture 4" descr="Freestyle Hi High-Top Sneaker - Women'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3566" y="4266374"/>
            <a:ext cx="1877731" cy="121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074883" y="4384937"/>
            <a:ext cx="15653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0" b="0" i="0" u="none" strike="noStrike" cap="none" normalizeH="0" baseline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  <a:ea typeface="+mn-ea"/>
                <a:cs typeface="+mn-cs"/>
                <a:sym typeface="Wingdings" panose="05000000000000000000" pitchFamily="2" charset="2"/>
              </a:rPr>
              <a:t>  </a:t>
            </a:r>
          </a:p>
        </p:txBody>
      </p:sp>
    </p:spTree>
    <p:extLst>
      <p:ext uri="{BB962C8B-B14F-4D97-AF65-F5344CB8AC3E}">
        <p14:creationId xmlns:p14="http://schemas.microsoft.com/office/powerpoint/2010/main" val="3292713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800" y="685800"/>
            <a:ext cx="10396882" cy="1151965"/>
          </a:xfrm>
        </p:spPr>
        <p:txBody>
          <a:bodyPr/>
          <a:lstStyle/>
          <a:p>
            <a:r>
              <a:rPr lang="en-US" dirty="0"/>
              <a:t>Proper attire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88800" y="1580590"/>
            <a:ext cx="11026925" cy="3311189"/>
          </a:xfrm>
        </p:spPr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2000" cap="none" dirty="0" smtClean="0">
                <a:latin typeface="Arial Black" panose="020B0A04020102020204" pitchFamily="34" charset="0"/>
              </a:rPr>
              <a:t>Always confine long hair, loose clothing/jewelry, accessories, </a:t>
            </a:r>
            <a:br>
              <a:rPr lang="en-US" sz="2000" cap="none" dirty="0" smtClean="0">
                <a:latin typeface="Arial Black" panose="020B0A04020102020204" pitchFamily="34" charset="0"/>
              </a:rPr>
            </a:br>
            <a:r>
              <a:rPr lang="en-US" sz="2000" cap="none" dirty="0" smtClean="0">
                <a:latin typeface="Arial Black" panose="020B0A04020102020204" pitchFamily="34" charset="0"/>
              </a:rPr>
              <a:t>corded headphones and earphones out of the way to avoid contact with flames or chemicals.</a:t>
            </a:r>
          </a:p>
          <a:p>
            <a:pPr marL="228600" lvl="2">
              <a:spcBef>
                <a:spcPts val="1000"/>
              </a:spcBef>
            </a:pPr>
            <a:r>
              <a:rPr lang="en-US" sz="2000" cap="none" dirty="0" smtClean="0">
                <a:latin typeface="Arial Black" panose="020B0A04020102020204" pitchFamily="34" charset="0"/>
              </a:rPr>
              <a:t>Do </a:t>
            </a:r>
            <a:r>
              <a:rPr lang="en-US" sz="2000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not</a:t>
            </a:r>
            <a:r>
              <a:rPr lang="en-US" sz="2000" cap="none" dirty="0" smtClean="0">
                <a:latin typeface="Arial Black" panose="020B0A04020102020204" pitchFamily="34" charset="0"/>
              </a:rPr>
              <a:t> apply make-up, hand lotions, lip moisturizers inside the laboratories.</a:t>
            </a:r>
          </a:p>
          <a:p>
            <a:pPr marL="228600" lvl="2">
              <a:spcBef>
                <a:spcPts val="1000"/>
              </a:spcBef>
            </a:pPr>
            <a:endParaRPr lang="en-US" sz="14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448" y="3928756"/>
            <a:ext cx="1632748" cy="1632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5982" y="3723739"/>
            <a:ext cx="2450352" cy="18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08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protective equipment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8883713" cy="3311189"/>
          </a:xfrm>
        </p:spPr>
        <p:txBody>
          <a:bodyPr>
            <a:normAutofit/>
          </a:bodyPr>
          <a:lstStyle/>
          <a:p>
            <a:r>
              <a:rPr lang="en-US" cap="none" dirty="0" smtClean="0">
                <a:latin typeface="Arial Black" panose="020B0A04020102020204" pitchFamily="34" charset="0"/>
              </a:rPr>
              <a:t>Students </a:t>
            </a:r>
            <a:r>
              <a:rPr lang="en-US" b="1" i="1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must</a:t>
            </a:r>
            <a:r>
              <a:rPr lang="en-US" cap="none" dirty="0" smtClean="0">
                <a:latin typeface="Arial Black" panose="020B0A04020102020204" pitchFamily="34" charset="0"/>
              </a:rPr>
              <a:t> wear chemical resistant gloves </a:t>
            </a:r>
            <a:br>
              <a:rPr lang="en-US" cap="none" dirty="0" smtClean="0">
                <a:latin typeface="Arial Black" panose="020B0A04020102020204" pitchFamily="34" charset="0"/>
              </a:rPr>
            </a:br>
            <a:r>
              <a:rPr lang="en-US" cap="none" dirty="0" smtClean="0">
                <a:latin typeface="Arial Black" panose="020B0A04020102020204" pitchFamily="34" charset="0"/>
              </a:rPr>
              <a:t>(nitrile gloves recommended) while performing dissections/working with MICROORGANISMS, or waste.</a:t>
            </a:r>
          </a:p>
          <a:p>
            <a:endParaRPr lang="en-US" sz="1600" dirty="0">
              <a:latin typeface="Arial Black" panose="020B0A04020102020204" pitchFamily="34" charset="0"/>
            </a:endParaRPr>
          </a:p>
          <a:p>
            <a:endParaRPr lang="en-US" sz="1600" dirty="0"/>
          </a:p>
        </p:txBody>
      </p:sp>
      <p:pic>
        <p:nvPicPr>
          <p:cNvPr id="2050" name="Picture 2" descr="Image result for Nitrile glo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59" y="3367314"/>
            <a:ext cx="2319928" cy="2097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5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62" y="781334"/>
            <a:ext cx="10396882" cy="1151965"/>
          </a:xfrm>
        </p:spPr>
        <p:txBody>
          <a:bodyPr/>
          <a:lstStyle/>
          <a:p>
            <a:r>
              <a:rPr lang="en-US" dirty="0"/>
              <a:t>Personal protective equipment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9252" y="1796822"/>
            <a:ext cx="10394707" cy="3311189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latin typeface="Arial Black" panose="020B0A04020102020204" pitchFamily="34" charset="0"/>
            </a:endParaRPr>
          </a:p>
          <a:p>
            <a:r>
              <a:rPr lang="en-US" cap="none" dirty="0" smtClean="0">
                <a:latin typeface="Arial Black" panose="020B0A04020102020204" pitchFamily="34" charset="0"/>
              </a:rPr>
              <a:t>Students </a:t>
            </a:r>
            <a:r>
              <a:rPr lang="en-US" b="1" i="1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must</a:t>
            </a:r>
            <a:r>
              <a:rPr lang="en-US" i="1" cap="none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cap="none" dirty="0" smtClean="0">
                <a:latin typeface="Arial Black" panose="020B0A04020102020204" pitchFamily="34" charset="0"/>
              </a:rPr>
              <a:t>wear lab coats </a:t>
            </a:r>
            <a:br>
              <a:rPr lang="en-US" cap="none" dirty="0" smtClean="0">
                <a:latin typeface="Arial Black" panose="020B0A04020102020204" pitchFamily="34" charset="0"/>
              </a:rPr>
            </a:br>
            <a:r>
              <a:rPr lang="en-US" cap="none" dirty="0" smtClean="0">
                <a:latin typeface="Arial Black" panose="020B0A04020102020204" pitchFamily="34" charset="0"/>
              </a:rPr>
              <a:t>when working in microbiology labs.</a:t>
            </a:r>
          </a:p>
          <a:p>
            <a:pPr marL="0" indent="0">
              <a:buNone/>
            </a:pPr>
            <a:endParaRPr lang="en-US" cap="none" dirty="0" smtClean="0">
              <a:latin typeface="Arial Black" panose="020B0A04020102020204" pitchFamily="34" charset="0"/>
            </a:endParaRPr>
          </a:p>
          <a:p>
            <a:r>
              <a:rPr lang="en-US" cap="none" dirty="0" smtClean="0">
                <a:latin typeface="Arial Black" panose="020B0A04020102020204" pitchFamily="34" charset="0"/>
              </a:rPr>
              <a:t>It is recommended not to wear </a:t>
            </a:r>
            <a:br>
              <a:rPr lang="en-US" cap="none" dirty="0" smtClean="0">
                <a:latin typeface="Arial Black" panose="020B0A04020102020204" pitchFamily="34" charset="0"/>
              </a:rPr>
            </a:br>
            <a:r>
              <a:rPr lang="en-US" cap="none" dirty="0" smtClean="0">
                <a:latin typeface="Arial Black" panose="020B0A04020102020204" pitchFamily="34" charset="0"/>
              </a:rPr>
              <a:t>the lab coats outside the laboratories </a:t>
            </a:r>
            <a:br>
              <a:rPr lang="en-US" cap="none" dirty="0" smtClean="0">
                <a:latin typeface="Arial Black" panose="020B0A04020102020204" pitchFamily="34" charset="0"/>
              </a:rPr>
            </a:br>
            <a:r>
              <a:rPr lang="en-US" cap="none" dirty="0" smtClean="0">
                <a:latin typeface="Arial Black" panose="020B0A04020102020204" pitchFamily="34" charset="0"/>
              </a:rPr>
              <a:t>to avoid cross contamination. 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32" y="1933299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17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1177</TotalTime>
  <Words>308</Words>
  <Application>Microsoft Office PowerPoint</Application>
  <PresentationFormat>Widescreen</PresentationFormat>
  <Paragraphs>65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Impact</vt:lpstr>
      <vt:lpstr>Times New Roman</vt:lpstr>
      <vt:lpstr>Wingdings</vt:lpstr>
      <vt:lpstr>Main Event</vt:lpstr>
      <vt:lpstr>Biology Laboratory Safety</vt:lpstr>
      <vt:lpstr>Accidents Happen but they are Preventable</vt:lpstr>
      <vt:lpstr>General Laboratory Safety</vt:lpstr>
      <vt:lpstr>Food and drinks</vt:lpstr>
      <vt:lpstr>Proper attire</vt:lpstr>
      <vt:lpstr>Proper attire</vt:lpstr>
      <vt:lpstr>Proper attire</vt:lpstr>
      <vt:lpstr>Personal protective equipment </vt:lpstr>
      <vt:lpstr>Personal protective equipment </vt:lpstr>
      <vt:lpstr>Personal protective equipment </vt:lpstr>
    </vt:vector>
  </TitlesOfParts>
  <Company>CUNY LaGuardia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Laboratory Safety</dc:title>
  <dc:creator>Lhamo Tshering</dc:creator>
  <cp:lastModifiedBy>Van Bich Tran</cp:lastModifiedBy>
  <cp:revision>106</cp:revision>
  <dcterms:created xsi:type="dcterms:W3CDTF">2017-05-18T18:54:17Z</dcterms:created>
  <dcterms:modified xsi:type="dcterms:W3CDTF">2021-02-05T23:58:29Z</dcterms:modified>
</cp:coreProperties>
</file>